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" charset="-52"/>
      <p:regular r:id="rId18"/>
      <p:bold r:id="rId19"/>
      <p:italic r:id="rId20"/>
      <p:boldItalic r:id="rId21"/>
    </p:embeddedFont>
    <p:embeddedFont>
      <p:font typeface="Lato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Лист1!$B$2:$D$2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Лист1!$B$3:$D$3</c:f>
              <c:numCache>
                <c:formatCode>0.000</c:formatCode>
                <c:ptCount val="3"/>
                <c:pt idx="0">
                  <c:v>699.17300000000023</c:v>
                </c:pt>
                <c:pt idx="1">
                  <c:v>685.44399999999996</c:v>
                </c:pt>
                <c:pt idx="2">
                  <c:v>650.68900000000019</c:v>
                </c:pt>
              </c:numCache>
            </c:numRef>
          </c:val>
        </c:ser>
        <c:dLbls>
          <c:showVal val="1"/>
        </c:dLbls>
        <c:axId val="80810752"/>
        <c:axId val="80812288"/>
      </c:barChart>
      <c:catAx>
        <c:axId val="80810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>
                <a:solidFill>
                  <a:sysClr val="windowText" lastClr="000000"/>
                </a:solidFill>
              </a:defRPr>
            </a:pPr>
            <a:endParaRPr lang="ru-RU"/>
          </a:p>
        </c:txPr>
        <c:crossAx val="80812288"/>
        <c:crosses val="autoZero"/>
        <c:auto val="1"/>
        <c:lblAlgn val="ctr"/>
        <c:lblOffset val="100"/>
      </c:catAx>
      <c:valAx>
        <c:axId val="80812288"/>
        <c:scaling>
          <c:orientation val="minMax"/>
        </c:scaling>
        <c:axPos val="l"/>
        <c:majorGridlines/>
        <c:numFmt formatCode="0.000" sourceLinked="1"/>
        <c:tickLblPos val="nextTo"/>
        <c:txPr>
          <a:bodyPr/>
          <a:lstStyle/>
          <a:p>
            <a:pPr>
              <a:defRPr sz="1800">
                <a:solidFill>
                  <a:sysClr val="windowText" lastClr="000000"/>
                </a:solidFill>
              </a:defRPr>
            </a:pPr>
            <a:endParaRPr lang="ru-RU"/>
          </a:p>
        </c:txPr>
        <c:crossAx val="80810752"/>
        <c:crosses val="autoZero"/>
        <c:crossBetween val="between"/>
      </c:valAx>
    </c:plotArea>
    <c:plotVisOnly val="1"/>
    <c:dispBlanksAs val="gap"/>
  </c:chart>
  <c:spPr>
    <a:gradFill>
      <a:gsLst>
        <a:gs pos="0">
          <a:schemeClr val="bg1"/>
        </a:gs>
        <a:gs pos="41000">
          <a:schemeClr val="bg1"/>
        </a:gs>
        <a:gs pos="100000">
          <a:schemeClr val="bg1"/>
        </a:gs>
      </a:gsLst>
      <a:lin ang="5400000" scaled="0"/>
    </a:gradFill>
    <a:effectLst>
      <a:outerShdw blurRad="50800" dist="50800" dir="5400000" algn="ctr" rotWithShape="0">
        <a:schemeClr val="bg1"/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95180680539934"/>
          <c:y val="0.52043814125507037"/>
          <c:w val="0.28239741516685435"/>
          <c:h val="0.47921985604072226"/>
        </c:manualLayout>
      </c:layout>
      <c:pieChart>
        <c:varyColors val="1"/>
        <c:ser>
          <c:idx val="0"/>
          <c:order val="0"/>
          <c:explosion val="37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13,8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9,6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>
                <c:manualLayout>
                  <c:x val="4.2032803908215483E-2"/>
                  <c:y val="5.906807425768143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Лист2!$C$4:$C$8</c:f>
              <c:strCache>
                <c:ptCount val="5"/>
                <c:pt idx="0">
                  <c:v>Расходы на культуру и кинематографию </c:v>
                </c:pt>
                <c:pt idx="1">
                  <c:v>Физическая культура и спорт </c:v>
                </c:pt>
                <c:pt idx="2">
                  <c:v>Популяризация туризма</c:v>
                </c:pt>
                <c:pt idx="3">
                  <c:v>ДО детей в свере культуры и искусства и ФКиС</c:v>
                </c:pt>
                <c:pt idx="4">
                  <c:v>Популяризация народных художественных промыслов ЧАО</c:v>
                </c:pt>
              </c:strCache>
            </c:strRef>
          </c:cat>
          <c:val>
            <c:numRef>
              <c:f>Лист2!$D$4:$D$8</c:f>
              <c:numCache>
                <c:formatCode>0.00%</c:formatCode>
                <c:ptCount val="5"/>
                <c:pt idx="0">
                  <c:v>0.65300000000000025</c:v>
                </c:pt>
                <c:pt idx="1">
                  <c:v>0.13800000000000001</c:v>
                </c:pt>
                <c:pt idx="2">
                  <c:v>8.7000000000000022E-2</c:v>
                </c:pt>
                <c:pt idx="3">
                  <c:v>9.6000000000000002E-2</c:v>
                </c:pt>
                <c:pt idx="4">
                  <c:v>2.5999999999999999E-2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3.9065382916244396E-2"/>
          <c:y val="2.5461325531029953E-2"/>
          <c:w val="0.94774921389776801"/>
          <c:h val="0.40413634375248558"/>
        </c:manualLayout>
      </c:layout>
      <c:txPr>
        <a:bodyPr/>
        <a:lstStyle/>
        <a:p>
          <a:pPr>
            <a:defRPr sz="1800" kern="6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  <a:ln>
      <a:gradFill>
        <a:gsLst>
          <a:gs pos="0">
            <a:schemeClr val="bg1"/>
          </a:gs>
          <a:gs pos="50000">
            <a:schemeClr val="bg1"/>
          </a:gs>
          <a:gs pos="100000">
            <a:schemeClr val="bg1"/>
          </a:gs>
        </a:gsLst>
        <a:lin ang="5400000" scaled="0"/>
      </a:gradFill>
    </a:ln>
    <a:effectLst>
      <a:outerShdw blurRad="50800" dist="50800" dir="5400000" algn="ctr" rotWithShape="0">
        <a:schemeClr val="bg1"/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415228490488891E-2"/>
          <c:y val="0.18641820751253121"/>
          <c:w val="0.96883576716994191"/>
          <c:h val="0.51497484505090452"/>
        </c:manualLayout>
      </c:layout>
      <c:barChart>
        <c:barDir val="col"/>
        <c:grouping val="clustered"/>
        <c:ser>
          <c:idx val="0"/>
          <c:order val="0"/>
          <c:tx>
            <c:strRef>
              <c:f>Лист3!$C$3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0273287552858694E-2"/>
                </c:manualLayout>
              </c:layout>
              <c:showVal val="1"/>
            </c:dLbl>
            <c:dLbl>
              <c:idx val="2"/>
              <c:layout>
                <c:manualLayout>
                  <c:x val="5.0925337632080051E-17"/>
                  <c:y val="-2.8084961652970284E-2"/>
                </c:manualLayout>
              </c:layout>
              <c:showVal val="1"/>
            </c:dLbl>
            <c:dLbl>
              <c:idx val="3"/>
              <c:layout>
                <c:manualLayout>
                  <c:x val="-4.2496681131897482E-3"/>
                  <c:y val="-8.342323850235014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Лист3!$B$4:$B$8</c:f>
              <c:strCache>
                <c:ptCount val="5"/>
                <c:pt idx="0">
                  <c:v>Культура и кинематография</c:v>
                </c:pt>
                <c:pt idx="1">
                  <c:v>Физическая культура и спорт</c:v>
                </c:pt>
                <c:pt idx="2">
                  <c:v>Туризм</c:v>
                </c:pt>
                <c:pt idx="3">
                  <c:v>ДО детей в сфере культуры и искуства и ФКиС</c:v>
                </c:pt>
                <c:pt idx="4">
                  <c:v>Развитие и популяризацию народных художественных промыслов ЧАО</c:v>
                </c:pt>
              </c:strCache>
            </c:strRef>
          </c:cat>
          <c:val>
            <c:numRef>
              <c:f>Лист3!$C$4:$C$8</c:f>
              <c:numCache>
                <c:formatCode>General</c:formatCode>
                <c:ptCount val="5"/>
                <c:pt idx="0">
                  <c:v>456.82</c:v>
                </c:pt>
                <c:pt idx="1">
                  <c:v>96.570999999999998</c:v>
                </c:pt>
                <c:pt idx="2">
                  <c:v>60.91</c:v>
                </c:pt>
                <c:pt idx="3">
                  <c:v>66.894999999999996</c:v>
                </c:pt>
                <c:pt idx="4">
                  <c:v>17.977</c:v>
                </c:pt>
              </c:numCache>
            </c:numRef>
          </c:val>
        </c:ser>
        <c:ser>
          <c:idx val="1"/>
          <c:order val="1"/>
          <c:tx>
            <c:strRef>
              <c:f>Лист3!$D$3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8.4993438320209985E-3"/>
                  <c:y val="-5.137093312616801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8.4254884958910852E-3"/>
                </c:manualLayout>
              </c:layout>
              <c:showVal val="1"/>
            </c:dLbl>
            <c:dLbl>
              <c:idx val="4"/>
              <c:layout>
                <c:manualLayout>
                  <c:x val="-1.4165560377298108E-3"/>
                  <c:y val="-6.328659472592081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Лист3!$B$4:$B$8</c:f>
              <c:strCache>
                <c:ptCount val="5"/>
                <c:pt idx="0">
                  <c:v>Культура и кинематография</c:v>
                </c:pt>
                <c:pt idx="1">
                  <c:v>Физическая культура и спорт</c:v>
                </c:pt>
                <c:pt idx="2">
                  <c:v>Туризм</c:v>
                </c:pt>
                <c:pt idx="3">
                  <c:v>ДО детей в сфере культуры и искуства и ФКиС</c:v>
                </c:pt>
                <c:pt idx="4">
                  <c:v>Развитие и популяризацию народных художественных промыслов ЧАО</c:v>
                </c:pt>
              </c:strCache>
            </c:strRef>
          </c:cat>
          <c:val>
            <c:numRef>
              <c:f>Лист3!$D$4:$D$8</c:f>
              <c:numCache>
                <c:formatCode>General</c:formatCode>
                <c:ptCount val="5"/>
                <c:pt idx="0">
                  <c:v>340.59899999999988</c:v>
                </c:pt>
                <c:pt idx="1">
                  <c:v>189.16</c:v>
                </c:pt>
                <c:pt idx="2">
                  <c:v>39.700000000000003</c:v>
                </c:pt>
                <c:pt idx="3">
                  <c:v>98.007999999999996</c:v>
                </c:pt>
                <c:pt idx="4">
                  <c:v>17.977</c:v>
                </c:pt>
              </c:numCache>
            </c:numRef>
          </c:val>
        </c:ser>
        <c:ser>
          <c:idx val="2"/>
          <c:order val="2"/>
          <c:tx>
            <c:strRef>
              <c:f>Лист3!$E$3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-5.1507598530117132E-2"/>
                </c:manualLayout>
              </c:layout>
              <c:showVal val="1"/>
            </c:dLbl>
            <c:dLbl>
              <c:idx val="1"/>
              <c:layout>
                <c:manualLayout>
                  <c:x val="-2.8331120754598285E-3"/>
                  <c:y val="-5.177994113938975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774443481004959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9.205322869224846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Лист3!$B$4:$B$8</c:f>
              <c:strCache>
                <c:ptCount val="5"/>
                <c:pt idx="0">
                  <c:v>Культура и кинематография</c:v>
                </c:pt>
                <c:pt idx="1">
                  <c:v>Физическая культура и спорт</c:v>
                </c:pt>
                <c:pt idx="2">
                  <c:v>Туризм</c:v>
                </c:pt>
                <c:pt idx="3">
                  <c:v>ДО детей в сфере культуры и искуства и ФКиС</c:v>
                </c:pt>
                <c:pt idx="4">
                  <c:v>Развитие и популяризацию народных художественных промыслов ЧАО</c:v>
                </c:pt>
              </c:strCache>
            </c:strRef>
          </c:cat>
          <c:val>
            <c:numRef>
              <c:f>Лист3!$E$4:$E$8</c:f>
              <c:numCache>
                <c:formatCode>General</c:formatCode>
                <c:ptCount val="5"/>
                <c:pt idx="0">
                  <c:v>388.41199999999975</c:v>
                </c:pt>
                <c:pt idx="1">
                  <c:v>189.16</c:v>
                </c:pt>
                <c:pt idx="2">
                  <c:v>39.700000000000003</c:v>
                </c:pt>
                <c:pt idx="3">
                  <c:v>65.440000000000026</c:v>
                </c:pt>
                <c:pt idx="4">
                  <c:v>17.977</c:v>
                </c:pt>
              </c:numCache>
            </c:numRef>
          </c:val>
        </c:ser>
        <c:dLbls>
          <c:showVal val="1"/>
        </c:dLbls>
        <c:overlap val="-25"/>
        <c:axId val="85924480"/>
        <c:axId val="85950848"/>
      </c:barChart>
      <c:catAx>
        <c:axId val="85924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85950848"/>
        <c:crosses val="autoZero"/>
        <c:auto val="1"/>
        <c:lblAlgn val="ctr"/>
        <c:lblOffset val="100"/>
      </c:catAx>
      <c:valAx>
        <c:axId val="859508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5924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390387139107631"/>
          <c:y val="1.7749695764677224E-2"/>
          <c:w val="0.29552548118985161"/>
          <c:h val="0.13897456276469247"/>
        </c:manualLayout>
      </c:layout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legend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588184916142702E-3"/>
          <c:y val="0.29074547973170023"/>
          <c:w val="0.99214118150838571"/>
          <c:h val="0.52331291921843104"/>
        </c:manualLayout>
      </c:layout>
      <c:barChart>
        <c:barDir val="col"/>
        <c:grouping val="clustered"/>
        <c:ser>
          <c:idx val="0"/>
          <c:order val="0"/>
          <c:tx>
            <c:strRef>
              <c:f>Лист4!$C$10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>
                <c:manualLayout>
                  <c:x val="2.619606163871423E-3"/>
                  <c:y val="4.6296296296296294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533728,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4 тыс. рублей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 algn="ctr" rtl="0">
                      <a:defRPr lang="en-US" sz="1600" b="0" i="0" u="none" strike="noStrike" kern="1200" baseline="0" dirty="0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0" i="0" u="none" strike="noStrike" kern="1200" baseline="0" dirty="0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553245,3 </a:t>
                    </a:r>
                    <a:r>
                      <a:rPr lang="en-US" sz="1600" b="0" i="0" u="none" strike="noStrike" kern="1200" baseline="0" dirty="0" err="1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тыс</a:t>
                    </a:r>
                    <a:r>
                      <a:rPr lang="en-US" sz="1600" b="0" i="0" u="none" strike="noStrike" kern="1200" baseline="0" dirty="0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.</a:t>
                    </a:r>
                    <a:r>
                      <a:rPr lang="ru-RU" sz="1600" b="0" i="0" u="none" strike="noStrike" kern="1200" baseline="0" dirty="0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lang="en-US" sz="1600" b="0" i="0" u="none" strike="noStrike" kern="1200" baseline="0" dirty="0" err="1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рублей</a:t>
                    </a:r>
                    <a:endParaRPr lang="en-US" sz="1600" b="0" i="0" u="none" strike="noStrike" kern="1200" baseline="0" dirty="0" smtClean="0">
                      <a:solidFill>
                        <a:srgbClr val="1B212C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#,##0.00\ &quot;₽&quot;" sourceLinked="0"/>
              <c:spPr/>
              <c:dLblPos val="outEnd"/>
              <c:showVal val="1"/>
            </c:dLbl>
            <c:dLbl>
              <c:idx val="2"/>
              <c:layout>
                <c:manualLayout>
                  <c:x val="-1.571763698322854E-2"/>
                  <c:y val="-2.777777777777777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0" i="0" u="none" strike="noStrike" kern="1200" baseline="0" dirty="0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rgbClr val="1B212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По 616755,6 тыс. рублей</a:t>
                    </a:r>
                  </a:p>
                </c:rich>
              </c:tx>
              <c:spPr/>
              <c:showVal val="1"/>
            </c:dLbl>
            <c:showVal val="1"/>
          </c:dLbls>
          <c:cat>
            <c:strRef>
              <c:f>Лист4!$D$9:$F$9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2021-2023</c:v>
                </c:pt>
              </c:strCache>
            </c:strRef>
          </c:cat>
          <c:val>
            <c:numRef>
              <c:f>Лист4!$D$10:$F$10</c:f>
              <c:numCache>
                <c:formatCode>General</c:formatCode>
                <c:ptCount val="3"/>
                <c:pt idx="0">
                  <c:v>533728.4</c:v>
                </c:pt>
                <c:pt idx="1">
                  <c:v>553245.30000000005</c:v>
                </c:pt>
                <c:pt idx="2">
                  <c:v>616755.6</c:v>
                </c:pt>
              </c:numCache>
            </c:numRef>
          </c:val>
        </c:ser>
        <c:dLbls>
          <c:showVal val="1"/>
        </c:dLbls>
        <c:gapWidth val="18"/>
        <c:overlap val="-25"/>
        <c:axId val="85980288"/>
        <c:axId val="85981824"/>
      </c:barChart>
      <c:catAx>
        <c:axId val="85980288"/>
        <c:scaling>
          <c:orientation val="minMax"/>
        </c:scaling>
        <c:axPos val="b"/>
        <c:majorTickMark val="none"/>
        <c:tickLblPos val="nextTo"/>
        <c:crossAx val="85981824"/>
        <c:crosses val="autoZero"/>
        <c:auto val="1"/>
        <c:lblAlgn val="ctr"/>
        <c:lblOffset val="100"/>
      </c:catAx>
      <c:valAx>
        <c:axId val="859818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5980288"/>
        <c:crosses val="autoZero"/>
        <c:crossBetween val="between"/>
      </c:valAx>
      <c:sp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>
          <a:glow>
            <a:schemeClr val="accent1">
              <a:alpha val="41000"/>
            </a:schemeClr>
          </a:glow>
          <a:softEdge rad="1041400"/>
        </a:effectLst>
      </c:spPr>
    </c:plotArea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650" baseline="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Лист5!$C$7</c:f>
              <c:strCache>
                <c:ptCount val="1"/>
                <c:pt idx="0">
                  <c:v>тыс. руб.</c:v>
                </c:pt>
              </c:strCache>
            </c:strRef>
          </c:tx>
          <c:dLbls>
            <c:showVal val="1"/>
          </c:dLbls>
          <c:cat>
            <c:strRef>
              <c:f>Лист5!$D$6:$E$6</c:f>
              <c:strCache>
                <c:ptCount val="2"/>
                <c:pt idx="0">
                  <c:v>2021 год</c:v>
                </c:pt>
                <c:pt idx="1">
                  <c:v>2022-2023 год.</c:v>
                </c:pt>
              </c:strCache>
            </c:strRef>
          </c:cat>
          <c:val>
            <c:numRef>
              <c:f>Лист5!$D$7:$E$7</c:f>
              <c:numCache>
                <c:formatCode>0.0</c:formatCode>
                <c:ptCount val="2"/>
                <c:pt idx="0">
                  <c:v>10075</c:v>
                </c:pt>
                <c:pt idx="1">
                  <c:v>3120</c:v>
                </c:pt>
              </c:numCache>
            </c:numRef>
          </c:val>
        </c:ser>
        <c:dLbls>
          <c:showVal val="1"/>
        </c:dLbls>
        <c:overlap val="-25"/>
        <c:axId val="86039168"/>
        <c:axId val="86045056"/>
      </c:barChart>
      <c:catAx>
        <c:axId val="86039168"/>
        <c:scaling>
          <c:orientation val="minMax"/>
        </c:scaling>
        <c:axPos val="b"/>
        <c:majorTickMark val="none"/>
        <c:tickLblPos val="nextTo"/>
        <c:crossAx val="86045056"/>
        <c:crosses val="autoZero"/>
        <c:auto val="1"/>
        <c:lblAlgn val="ctr"/>
        <c:lblOffset val="100"/>
      </c:catAx>
      <c:valAx>
        <c:axId val="86045056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86039168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8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Лист5!$C$7</c:f>
              <c:strCache>
                <c:ptCount val="1"/>
                <c:pt idx="0">
                  <c:v>тыс. руб.</c:v>
                </c:pt>
              </c:strCache>
            </c:strRef>
          </c:tx>
          <c:dLbls>
            <c:showVal val="1"/>
          </c:dLbls>
          <c:cat>
            <c:strRef>
              <c:f>Лист5!$D$6:$E$6</c:f>
              <c:strCache>
                <c:ptCount val="2"/>
                <c:pt idx="0">
                  <c:v>2021 год</c:v>
                </c:pt>
                <c:pt idx="1">
                  <c:v>2022-2023 год.</c:v>
                </c:pt>
              </c:strCache>
            </c:strRef>
          </c:cat>
          <c:val>
            <c:numRef>
              <c:f>Лист5!$D$7:$E$7</c:f>
              <c:numCache>
                <c:formatCode>0.0</c:formatCode>
                <c:ptCount val="2"/>
                <c:pt idx="0">
                  <c:v>10075</c:v>
                </c:pt>
                <c:pt idx="1">
                  <c:v>3120</c:v>
                </c:pt>
              </c:numCache>
            </c:numRef>
          </c:val>
        </c:ser>
        <c:dLbls>
          <c:showVal val="1"/>
        </c:dLbls>
        <c:overlap val="-25"/>
        <c:axId val="87540480"/>
        <c:axId val="87542016"/>
      </c:barChart>
      <c:catAx>
        <c:axId val="87540480"/>
        <c:scaling>
          <c:orientation val="minMax"/>
        </c:scaling>
        <c:axPos val="b"/>
        <c:majorTickMark val="none"/>
        <c:tickLblPos val="nextTo"/>
        <c:crossAx val="87542016"/>
        <c:crosses val="autoZero"/>
        <c:auto val="1"/>
        <c:lblAlgn val="ctr"/>
        <c:lblOffset val="100"/>
      </c:catAx>
      <c:valAx>
        <c:axId val="87542016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8754048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800" baseline="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Лист6!$C$7:$C$14</c:f>
              <c:strCache>
                <c:ptCount val="8"/>
                <c:pt idx="0">
                  <c:v>1-ый</c:v>
                </c:pt>
                <c:pt idx="1">
                  <c:v>2-ой</c:v>
                </c:pt>
                <c:pt idx="2">
                  <c:v>3-ий</c:v>
                </c:pt>
                <c:pt idx="3">
                  <c:v>4-ый</c:v>
                </c:pt>
                <c:pt idx="4">
                  <c:v>5-ый</c:v>
                </c:pt>
                <c:pt idx="5">
                  <c:v>6-ой</c:v>
                </c:pt>
                <c:pt idx="6">
                  <c:v>7-ой</c:v>
                </c:pt>
                <c:pt idx="7">
                  <c:v>8-ой</c:v>
                </c:pt>
              </c:strCache>
            </c:strRef>
          </c:cat>
          <c:val>
            <c:numRef>
              <c:f>Лист6!$D$7:$D$14</c:f>
              <c:numCache>
                <c:formatCode>#,##0.0</c:formatCode>
                <c:ptCount val="8"/>
                <c:pt idx="0">
                  <c:v>4000</c:v>
                </c:pt>
                <c:pt idx="1">
                  <c:v>6230</c:v>
                </c:pt>
                <c:pt idx="2">
                  <c:v>4923</c:v>
                </c:pt>
                <c:pt idx="3" formatCode="0.0">
                  <c:v>4920</c:v>
                </c:pt>
                <c:pt idx="4" formatCode="0.0">
                  <c:v>4700</c:v>
                </c:pt>
                <c:pt idx="5">
                  <c:v>3000</c:v>
                </c:pt>
                <c:pt idx="6">
                  <c:v>10950</c:v>
                </c:pt>
                <c:pt idx="7">
                  <c:v>5627.5</c:v>
                </c:pt>
              </c:numCache>
            </c:numRef>
          </c:val>
        </c:ser>
        <c:dLbls>
          <c:showVal val="1"/>
        </c:dLbls>
        <c:gapWidth val="75"/>
        <c:axId val="88107648"/>
        <c:axId val="88109440"/>
      </c:barChart>
      <c:catAx>
        <c:axId val="88107648"/>
        <c:scaling>
          <c:orientation val="minMax"/>
        </c:scaling>
        <c:axPos val="l"/>
        <c:majorTickMark val="none"/>
        <c:tickLblPos val="nextTo"/>
        <c:crossAx val="88109440"/>
        <c:crosses val="autoZero"/>
        <c:auto val="1"/>
        <c:lblAlgn val="ctr"/>
        <c:lblOffset val="100"/>
      </c:catAx>
      <c:valAx>
        <c:axId val="88109440"/>
        <c:scaling>
          <c:orientation val="minMax"/>
        </c:scaling>
        <c:axPos val="b"/>
        <c:numFmt formatCode="#,##0.0" sourceLinked="1"/>
        <c:majorTickMark val="none"/>
        <c:tickLblPos val="nextTo"/>
        <c:crossAx val="88107648"/>
        <c:crosses val="autoZero"/>
        <c:crossBetween val="between"/>
      </c:valAx>
    </c:plotArea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800" baseline="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965817393173244"/>
          <c:y val="3.7285542195292676E-2"/>
          <c:w val="0.82241782495078353"/>
          <c:h val="0.66886760630618214"/>
        </c:manualLayout>
      </c:layout>
      <c:barChart>
        <c:barDir val="col"/>
        <c:grouping val="clustered"/>
        <c:ser>
          <c:idx val="0"/>
          <c:order val="0"/>
          <c:tx>
            <c:strRef>
              <c:f>Лист7!$D$4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Лист7!$C$5:$C$9</c:f>
              <c:strCache>
                <c:ptCount val="5"/>
                <c:pt idx="0">
                  <c:v>1-ый</c:v>
                </c:pt>
                <c:pt idx="1">
                  <c:v>2-ой</c:v>
                </c:pt>
                <c:pt idx="2">
                  <c:v>3-ий</c:v>
                </c:pt>
                <c:pt idx="3">
                  <c:v>4-ый</c:v>
                </c:pt>
                <c:pt idx="4">
                  <c:v>5-ый</c:v>
                </c:pt>
              </c:strCache>
            </c:strRef>
          </c:cat>
          <c:val>
            <c:numRef>
              <c:f>Лист7!$D$5:$D$9</c:f>
              <c:numCache>
                <c:formatCode>0.0</c:formatCode>
                <c:ptCount val="5"/>
                <c:pt idx="0">
                  <c:v>2694.6</c:v>
                </c:pt>
                <c:pt idx="1">
                  <c:v>867.3</c:v>
                </c:pt>
                <c:pt idx="2">
                  <c:v>792.8</c:v>
                </c:pt>
                <c:pt idx="3">
                  <c:v>884.5</c:v>
                </c:pt>
                <c:pt idx="4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Лист7!$E$4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Лист7!$C$5:$C$9</c:f>
              <c:strCache>
                <c:ptCount val="5"/>
                <c:pt idx="0">
                  <c:v>1-ый</c:v>
                </c:pt>
                <c:pt idx="1">
                  <c:v>2-ой</c:v>
                </c:pt>
                <c:pt idx="2">
                  <c:v>3-ий</c:v>
                </c:pt>
                <c:pt idx="3">
                  <c:v>4-ый</c:v>
                </c:pt>
                <c:pt idx="4">
                  <c:v>5-ый</c:v>
                </c:pt>
              </c:strCache>
            </c:strRef>
          </c:cat>
          <c:val>
            <c:numRef>
              <c:f>Лист7!$E$5:$E$9</c:f>
              <c:numCache>
                <c:formatCode>0.0</c:formatCode>
                <c:ptCount val="5"/>
                <c:pt idx="0">
                  <c:v>36418.400000000001</c:v>
                </c:pt>
                <c:pt idx="1">
                  <c:v>965</c:v>
                </c:pt>
                <c:pt idx="2">
                  <c:v>1137.3</c:v>
                </c:pt>
                <c:pt idx="3">
                  <c:v>916.1</c:v>
                </c:pt>
                <c:pt idx="4">
                  <c:v>33400</c:v>
                </c:pt>
              </c:numCache>
            </c:numRef>
          </c:val>
        </c:ser>
        <c:ser>
          <c:idx val="2"/>
          <c:order val="2"/>
          <c:tx>
            <c:strRef>
              <c:f>Лист7!$F$4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Лист7!$C$5:$C$9</c:f>
              <c:strCache>
                <c:ptCount val="5"/>
                <c:pt idx="0">
                  <c:v>1-ый</c:v>
                </c:pt>
                <c:pt idx="1">
                  <c:v>2-ой</c:v>
                </c:pt>
                <c:pt idx="2">
                  <c:v>3-ий</c:v>
                </c:pt>
                <c:pt idx="3">
                  <c:v>4-ый</c:v>
                </c:pt>
                <c:pt idx="4">
                  <c:v>5-ый</c:v>
                </c:pt>
              </c:strCache>
            </c:strRef>
          </c:cat>
          <c:val>
            <c:numRef>
              <c:f>Лист7!$F$5:$F$9</c:f>
              <c:numCache>
                <c:formatCode>0.0</c:formatCode>
                <c:ptCount val="5"/>
                <c:pt idx="0">
                  <c:v>4420.1000000000004</c:v>
                </c:pt>
                <c:pt idx="1">
                  <c:v>882.8</c:v>
                </c:pt>
                <c:pt idx="2">
                  <c:v>1137.5999999999999</c:v>
                </c:pt>
                <c:pt idx="3">
                  <c:v>916.1</c:v>
                </c:pt>
                <c:pt idx="4">
                  <c:v>1483.6</c:v>
                </c:pt>
              </c:numCache>
            </c:numRef>
          </c:val>
        </c:ser>
        <c:axId val="88201472"/>
        <c:axId val="88346624"/>
      </c:barChart>
      <c:catAx>
        <c:axId val="88201472"/>
        <c:scaling>
          <c:orientation val="minMax"/>
        </c:scaling>
        <c:axPos val="b"/>
        <c:majorTickMark val="none"/>
        <c:tickLblPos val="nextTo"/>
        <c:crossAx val="88346624"/>
        <c:crosses val="autoZero"/>
        <c:auto val="1"/>
        <c:lblAlgn val="ctr"/>
        <c:lblOffset val="100"/>
      </c:catAx>
      <c:valAx>
        <c:axId val="88346624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88201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800" baseline="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880789673500388E-2"/>
          <c:y val="2.7445109780439143E-2"/>
          <c:w val="0.95999398229366428"/>
          <c:h val="0.87299986640891503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Лист8!$C$4:$C$10</c:f>
              <c:strCache>
                <c:ptCount val="7"/>
                <c:pt idx="0">
                  <c:v>1-ый</c:v>
                </c:pt>
                <c:pt idx="1">
                  <c:v>2-ой</c:v>
                </c:pt>
                <c:pt idx="2">
                  <c:v>3-ий</c:v>
                </c:pt>
                <c:pt idx="3">
                  <c:v>4-ый</c:v>
                </c:pt>
                <c:pt idx="4">
                  <c:v>5-ый</c:v>
                </c:pt>
                <c:pt idx="5">
                  <c:v>6-ой</c:v>
                </c:pt>
                <c:pt idx="6">
                  <c:v>7-ой</c:v>
                </c:pt>
              </c:strCache>
            </c:strRef>
          </c:cat>
          <c:val>
            <c:numRef>
              <c:f>Лист8!$D$4:$D$10</c:f>
              <c:numCache>
                <c:formatCode>0.00</c:formatCode>
                <c:ptCount val="7"/>
                <c:pt idx="0">
                  <c:v>112.01100000000002</c:v>
                </c:pt>
                <c:pt idx="1">
                  <c:v>19.559999999999999</c:v>
                </c:pt>
                <c:pt idx="2">
                  <c:v>21</c:v>
                </c:pt>
                <c:pt idx="3">
                  <c:v>110</c:v>
                </c:pt>
                <c:pt idx="4">
                  <c:v>41.8367</c:v>
                </c:pt>
                <c:pt idx="5">
                  <c:v>377.1053</c:v>
                </c:pt>
                <c:pt idx="6">
                  <c:v>53.336000000000006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Лист8!$C$4:$C$10</c:f>
              <c:strCache>
                <c:ptCount val="7"/>
                <c:pt idx="0">
                  <c:v>1-ый</c:v>
                </c:pt>
                <c:pt idx="1">
                  <c:v>2-ой</c:v>
                </c:pt>
                <c:pt idx="2">
                  <c:v>3-ий</c:v>
                </c:pt>
                <c:pt idx="3">
                  <c:v>4-ый</c:v>
                </c:pt>
                <c:pt idx="4">
                  <c:v>5-ый</c:v>
                </c:pt>
                <c:pt idx="5">
                  <c:v>6-ой</c:v>
                </c:pt>
                <c:pt idx="6">
                  <c:v>7-ой</c:v>
                </c:pt>
              </c:strCache>
            </c:strRef>
          </c:cat>
          <c:val>
            <c:numRef>
              <c:f>Лист8!$E$4:$E$10</c:f>
              <c:numCache>
                <c:formatCode>General</c:formatCode>
                <c:ptCount val="7"/>
                <c:pt idx="4" formatCode="0.00">
                  <c:v>101.63269999999999</c:v>
                </c:pt>
              </c:numCache>
            </c:numRef>
          </c:val>
        </c:ser>
        <c:dLbls>
          <c:showVal val="1"/>
        </c:dLbls>
        <c:gapWidth val="75"/>
        <c:axId val="88410752"/>
        <c:axId val="88416640"/>
      </c:barChart>
      <c:catAx>
        <c:axId val="88410752"/>
        <c:scaling>
          <c:orientation val="minMax"/>
        </c:scaling>
        <c:axPos val="b"/>
        <c:majorTickMark val="none"/>
        <c:tickLblPos val="nextTo"/>
        <c:crossAx val="88416640"/>
        <c:crosses val="autoZero"/>
        <c:auto val="1"/>
        <c:lblAlgn val="ctr"/>
        <c:lblOffset val="100"/>
      </c:catAx>
      <c:valAx>
        <c:axId val="88416640"/>
        <c:scaling>
          <c:orientation val="minMax"/>
        </c:scaling>
        <c:delete val="1"/>
        <c:axPos val="l"/>
        <c:numFmt formatCode="0.00" sourceLinked="1"/>
        <c:majorTickMark val="none"/>
        <c:tickLblPos val="nextTo"/>
        <c:crossAx val="88410752"/>
        <c:crosses val="autoZero"/>
        <c:crossBetween val="between"/>
      </c:valAx>
    </c:plotArea>
    <c:plotVisOnly val="1"/>
    <c:dispBlanksAs val="gap"/>
  </c:chart>
  <c:spPr>
    <a:gradFill>
      <a:gsLst>
        <a:gs pos="0">
          <a:schemeClr val="bg1"/>
        </a:gs>
        <a:gs pos="50000">
          <a:schemeClr val="bg1"/>
        </a:gs>
        <a:gs pos="100000">
          <a:schemeClr val="bg1"/>
        </a:gs>
      </a:gsLst>
      <a:lin ang="5400000" scaled="0"/>
    </a:gradFill>
  </c:spPr>
  <c:txPr>
    <a:bodyPr/>
    <a:lstStyle/>
    <a:p>
      <a:pPr>
        <a:defRPr sz="1800" baseline="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6688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9ee812ea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9ee812ea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9ee812ea2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9ee812ea2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9ee812ea2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9ee812ea2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9eede773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9eede773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9eede773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9eede773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9eede773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9eede773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9ee812ea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9ee812ea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9ee812ea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9ee812ea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9ee812ea2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9ee812ea2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9ee812ea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9ee812ea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9ee812e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9ee812e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9ee812ea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9ee812ea2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9ee812ea2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9ee812ea2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9ee812ea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9ee812ea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2326100" y="268700"/>
            <a:ext cx="6786600" cy="28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Обзор общих параметров проекта бюджета на 2021 и плановый период 2022 и 2023 годов,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сформированного по отраслям</a:t>
            </a:r>
            <a:endParaRPr sz="300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0" y="2817425"/>
            <a:ext cx="8605800" cy="14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«Культура»                 «Спорт»              «Туризм»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6000"/>
            <a:ext cx="3181734" cy="16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725" y="3516001"/>
            <a:ext cx="3181749" cy="16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2275" y="3516015"/>
            <a:ext cx="3181725" cy="162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1173613" y="-114302"/>
            <a:ext cx="7038900" cy="69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Продолжается реализация </a:t>
            </a:r>
            <a:r>
              <a:rPr lang="ru" sz="20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мероприятий (тыс. </a:t>
            </a:r>
            <a:r>
              <a:rPr lang="ru-RU" sz="20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20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ублей):</a:t>
            </a:r>
            <a:endParaRPr sz="2000" dirty="0">
              <a:solidFill>
                <a:srgbClr val="FFFFFF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4804608"/>
              </p:ext>
            </p:extLst>
          </p:nvPr>
        </p:nvGraphicFramePr>
        <p:xfrm>
          <a:off x="127629" y="1071592"/>
          <a:ext cx="4886325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93482" y="619185"/>
            <a:ext cx="41505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онцертного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обслуживания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выставочных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детского и молодежного творчества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рантовая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охранение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популяризация и государственная охрана объектов культурного наследия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летней физкультурно-оздоровительной кампании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мероприятий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 к труду и обороне"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опуляризации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туризма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гарантии работникам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 и поддержки квалифицированных специалистов  в  2021 – 2023 годах</a:t>
            </a:r>
            <a:endParaRPr sz="3400">
              <a:solidFill>
                <a:srgbClr val="FFFFFF"/>
              </a:solidFill>
            </a:endParaRPr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560400" y="1567550"/>
            <a:ext cx="8291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целью привлечения, развития и поддержки квалифицированных специалистов  в  2021 – 2023 годах предусмотрены средства в 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сумме         </a:t>
            </a: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3 167,0 тыс. рублей ежегодно на социальную поддержку специалистов сферы культуры и спорта, на подготовку квалифицированных специалистов в высших учебных заведениях Российской Федерации, а также курсы повышения квалификации специалистов для сферы культуры Чукотского автономного округа</a:t>
            </a:r>
            <a:endParaRPr sz="1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-114301" y="-113000"/>
            <a:ext cx="9644062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2021 год и плановый период, также предусмотрены средства на предоставление субсидий из федерального </a:t>
            </a:r>
            <a:r>
              <a:rPr lang="ru" sz="19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бюджета (тыс. </a:t>
            </a:r>
            <a:r>
              <a:rPr lang="ru-RU" sz="19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19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ублей):</a:t>
            </a:r>
            <a:endParaRPr sz="3900" dirty="0">
              <a:solidFill>
                <a:srgbClr val="FFFFFF"/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0714279"/>
              </p:ext>
            </p:extLst>
          </p:nvPr>
        </p:nvGraphicFramePr>
        <p:xfrm>
          <a:off x="86677" y="635793"/>
          <a:ext cx="6056948" cy="439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48103" y="600501"/>
            <a:ext cx="2900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Всего </a:t>
            </a:r>
            <a:r>
              <a:rPr lang="ru-RU" sz="17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</a:t>
            </a: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«Увековечение памяти погибших при защите Отечества на 2019 - 2024 годы»</a:t>
            </a:r>
            <a:endParaRPr lang="ru-RU" sz="17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Оснащение </a:t>
            </a:r>
            <a:r>
              <a:rPr lang="ru-RU" sz="17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17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спортивной инфраструктуры спортивно-технологическим оборудованием</a:t>
            </a:r>
          </a:p>
          <a:p>
            <a:r>
              <a:rPr lang="ru-RU" sz="17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материально-технической базы домов культуры</a:t>
            </a:r>
            <a:endParaRPr lang="ru-RU" sz="17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оддержку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культура </a:t>
            </a:r>
            <a:endParaRPr lang="ru-RU" sz="17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-92868" y="-57150"/>
            <a:ext cx="9344025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 по техническому состоянию и обеспеченности </a:t>
            </a:r>
            <a:r>
              <a:rPr lang="ru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объектами </a:t>
            </a:r>
            <a:r>
              <a:rPr lang="ru" sz="1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культуры и </a:t>
            </a:r>
            <a:r>
              <a:rPr lang="ru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спорта (млн. 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18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ублей).</a:t>
            </a:r>
            <a:endParaRPr sz="1800" dirty="0">
              <a:solidFill>
                <a:srgbClr val="FFFFFF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8593127"/>
              </p:ext>
            </p:extLst>
          </p:nvPr>
        </p:nvGraphicFramePr>
        <p:xfrm>
          <a:off x="130493" y="661988"/>
          <a:ext cx="5420201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0699" y="592931"/>
            <a:ext cx="3621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- спортивный комплекс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2022 – 2023 годах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- физкультурно-оздоровительный комплекс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залом единоборств в г.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Анадырь в 2021 году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Изготовление сметной  документации на 3 объекта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 в 2021 году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Предусмотрены средства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проведение ремонтных работ в муниципальных учреждениях культуры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 в 2021 году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-  Центр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культурного развития в г.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2021 – 2022 годах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- Спортивный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 в с.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Лаврентия и Крытая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многофункциональная спортивная площадка с искусственным покрытием в с.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Рыткучи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 2022 – 2023 годах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Строительство - Многофункциональная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спортивная площадка с искусственным покрытием в г.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Билибино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2021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>
            <a:spLocks noGrp="1"/>
          </p:cNvSpPr>
          <p:nvPr>
            <p:ph type="body" idx="1"/>
          </p:nvPr>
        </p:nvSpPr>
        <p:spPr>
          <a:xfrm>
            <a:off x="884675" y="1282890"/>
            <a:ext cx="7578000" cy="31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целом бюджет на </a:t>
            </a:r>
            <a:r>
              <a:rPr lang="ru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</a:t>
            </a: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 и плановый период </a:t>
            </a:r>
            <a:r>
              <a:rPr lang="ru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2022-2023 </a:t>
            </a: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годов направлен на создание условий для повышения качества и доступности, предоставляемых населению услуг в сфере культуры и спорта, укрепления материально-технической базы учреждений, а также  развития культурного потенциала и сохранения культурного наследия Чукотского автономного округа, обеспечения единства культурного пространства и доступности культурных ценностей, расширения спектра туристских маршрутов по округу и формирования положительного имиджа Чукотского автономного округа </a:t>
            </a:r>
            <a:r>
              <a:rPr lang="ru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1324925" y="1767385"/>
            <a:ext cx="7038900" cy="1179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5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835818" y="144463"/>
            <a:ext cx="8215313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Основными ориентирами при формировании проекта бюджета на 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</a:t>
            </a: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 и плановый период 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2022-2023 </a:t>
            </a: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годов являлись: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50006" y="992981"/>
            <a:ext cx="9036844" cy="3469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создание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условий для повышения качества и доступности, предоставляемых населению услуг в сфере культуры, спорта и туризма;</a:t>
            </a:r>
            <a:endParaRPr sz="1800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460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обеспечение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социальной поддержки специалистов;</a:t>
            </a:r>
            <a:endParaRPr sz="1800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460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обеспечения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сохранности объектов культурного наследия;</a:t>
            </a:r>
            <a:endParaRPr sz="1800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1460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обеспечение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достижения Поручений Президента Российской Федерации,  а также целей, определенных Указом Президента Российской Федерации от 7 мая 2018 года № 204 </a:t>
            </a: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«О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национальных целях и стратегических задачах развития Российской Федерации на период до 2024 </a:t>
            </a: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года»</a:t>
            </a: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части реализация региональных проектов  «Культурная среда», «Творческие люди» национального проекта «Культура», а также регионального проекта «Спорт – норма жизни» национального проекта «Демография», мероприятия которых включены в качестве отдельных структурных элементов в Государственную программу «Развитие культуры, спорта и туризма Чукотского автономного округа».  </a:t>
            </a:r>
            <a:endParaRPr lang="ru" sz="1800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1460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Формирование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бюджета на 2021 год и плановый период 2022 и 2023 годов будет, как и прежде, осуществляется на основе государственной программы. </a:t>
            </a:r>
            <a:endParaRPr sz="1800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1036375" y="201825"/>
            <a:ext cx="7730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Расходы на 2021 год и плановый период 2022 и 2023 годов</a:t>
            </a:r>
            <a:endParaRPr sz="22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 учетом межбюджетных трансфертов) </a:t>
            </a:r>
            <a:endParaRPr sz="22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оцениваются в </a:t>
            </a:r>
            <a:r>
              <a:rPr lang="ru" sz="22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размере (млн. </a:t>
            </a:r>
            <a:r>
              <a:rPr lang="ru-RU" sz="22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22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ублей):</a:t>
            </a:r>
            <a:endParaRPr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5614151"/>
              </p:ext>
            </p:extLst>
          </p:nvPr>
        </p:nvGraphicFramePr>
        <p:xfrm>
          <a:off x="740533" y="1535000"/>
          <a:ext cx="7501945" cy="335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2779125" y="117400"/>
            <a:ext cx="34851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Расходы на 2021 год</a:t>
            </a:r>
            <a:endParaRPr sz="3700">
              <a:solidFill>
                <a:srgbClr val="FFFFFF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99821"/>
              </p:ext>
            </p:extLst>
          </p:nvPr>
        </p:nvGraphicFramePr>
        <p:xfrm>
          <a:off x="1127425" y="764381"/>
          <a:ext cx="7107080" cy="424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300037" y="-121444"/>
            <a:ext cx="9244013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Расходы на 2021 год и плановый период 2022 и 2023 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годов </a:t>
            </a: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 учетом межбюджетных трансфертов) 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оцениваются </a:t>
            </a:r>
            <a:r>
              <a:rPr lang="ru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размере (млн. 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" sz="2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ублей):</a:t>
            </a:r>
            <a:endParaRPr sz="2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5147385"/>
              </p:ext>
            </p:extLst>
          </p:nvPr>
        </p:nvGraphicFramePr>
        <p:xfrm>
          <a:off x="0" y="621506"/>
          <a:ext cx="9144000" cy="452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882825" y="46050"/>
            <a:ext cx="79149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a:t>
            </a:r>
            <a:endParaRPr sz="2900" dirty="0">
              <a:solidFill>
                <a:srgbClr val="FFFFFF"/>
              </a:solidFill>
            </a:endParaRPr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2"/>
          </p:nvPr>
        </p:nvSpPr>
        <p:spPr>
          <a:xfrm>
            <a:off x="4893469" y="1396100"/>
            <a:ext cx="4193381" cy="3568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Обеспечения уровня заработной платы работников учреждений культуры округа в соответствии с Указом Президента Российской Федерации от 7 мая 2012 года, путем увеличения с 1 января 2021 фонда стимулирующих выплат, по тем учреждениям культуры, которые не достигают установленных соотношений, а также индексации с 1 октября 2020 года окладов на 3,8%. 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1343575" y="2364450"/>
            <a:ext cx="959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1">
                <a:latin typeface="Times New Roman"/>
                <a:ea typeface="Times New Roman"/>
                <a:cs typeface="Times New Roman"/>
                <a:sym typeface="Times New Roman"/>
              </a:rPr>
              <a:t>533 728,4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2386475" y="2294225"/>
            <a:ext cx="959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1">
                <a:latin typeface="Times New Roman"/>
                <a:ea typeface="Times New Roman"/>
                <a:cs typeface="Times New Roman"/>
                <a:sym typeface="Times New Roman"/>
              </a:rPr>
              <a:t>553 245,3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3460125" y="2086925"/>
            <a:ext cx="959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1">
                <a:latin typeface="Times New Roman"/>
                <a:ea typeface="Times New Roman"/>
                <a:cs typeface="Times New Roman"/>
                <a:sym typeface="Times New Roman"/>
              </a:rPr>
              <a:t>616 755,6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8234937"/>
              </p:ext>
            </p:extLst>
          </p:nvPr>
        </p:nvGraphicFramePr>
        <p:xfrm>
          <a:off x="216008" y="1773145"/>
          <a:ext cx="48480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882825" y="46050"/>
            <a:ext cx="79149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a:t>
            </a:r>
            <a:endParaRPr sz="2900" dirty="0">
              <a:solidFill>
                <a:srgbClr val="FFFFFF"/>
              </a:solidFill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2"/>
          </p:nvPr>
        </p:nvSpPr>
        <p:spPr>
          <a:xfrm>
            <a:off x="4822031" y="1207294"/>
            <a:ext cx="4106245" cy="3491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Увеличения </a:t>
            </a: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финансового обеспечения в 2021 году на 34,7% на  развитие детско-юношеского и молодежного спорта, что позволит</a:t>
            </a:r>
            <a:r>
              <a:rPr lang="ru" sz="1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увеличить состав участников спортивных команд от муниципальных образований Чукотского автономного округа в рамках проведения спортивных соревнований и вовлечь большее количество детей  и молодежи в занятия физической культуры и спорта.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1635150" y="1627500"/>
            <a:ext cx="967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1">
                <a:latin typeface="Times New Roman"/>
                <a:ea typeface="Times New Roman"/>
                <a:cs typeface="Times New Roman"/>
                <a:sym typeface="Times New Roman"/>
              </a:rPr>
              <a:t>28 700,0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3138700" y="2218650"/>
            <a:ext cx="967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1">
                <a:latin typeface="Times New Roman"/>
                <a:ea typeface="Times New Roman"/>
                <a:cs typeface="Times New Roman"/>
                <a:sym typeface="Times New Roman"/>
              </a:rPr>
              <a:t>21 300,0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8309851"/>
              </p:ext>
            </p:extLst>
          </p:nvPr>
        </p:nvGraphicFramePr>
        <p:xfrm>
          <a:off x="128587" y="1627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882825" y="46050"/>
            <a:ext cx="79149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a:t>
            </a:r>
            <a:endParaRPr sz="2900" dirty="0">
              <a:solidFill>
                <a:srgbClr val="FFFFFF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2"/>
          </p:nvPr>
        </p:nvSpPr>
        <p:spPr>
          <a:xfrm>
            <a:off x="4917876" y="1567550"/>
            <a:ext cx="4010400" cy="31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Государственной </a:t>
            </a:r>
            <a:r>
              <a:rPr lang="ru" sz="18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поддержки учреждений культуры и спорта в части укрепления материально-технической базы учреждений, что позволит улучшить качество предоставляемых услуг.</a:t>
            </a:r>
            <a:endParaRPr sz="19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1535375" y="1995975"/>
            <a:ext cx="8751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i="1">
                <a:latin typeface="Times New Roman"/>
                <a:ea typeface="Times New Roman"/>
                <a:cs typeface="Times New Roman"/>
                <a:sym typeface="Times New Roman"/>
              </a:rPr>
              <a:t>10 075,0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3115675" y="3399700"/>
            <a:ext cx="8751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latin typeface="Times New Roman"/>
                <a:ea typeface="Times New Roman"/>
                <a:cs typeface="Times New Roman"/>
                <a:sym typeface="Times New Roman"/>
              </a:rPr>
              <a:t>3 120,0 </a:t>
            </a:r>
            <a:endParaRPr sz="1000" b="1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1272147"/>
              </p:ext>
            </p:extLst>
          </p:nvPr>
        </p:nvGraphicFramePr>
        <p:xfrm>
          <a:off x="207169" y="17073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882825" y="46050"/>
            <a:ext cx="79149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a:t>
            </a:r>
            <a:endParaRPr sz="2900" dirty="0">
              <a:solidFill>
                <a:srgbClr val="FFFFFF"/>
              </a:solidFill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1"/>
          </p:nvPr>
        </p:nvSpPr>
        <p:spPr>
          <a:xfrm>
            <a:off x="537374" y="1567550"/>
            <a:ext cx="8391000" cy="31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Обеспечения </a:t>
            </a:r>
            <a: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 и укрепления социальной инфраструктуры в муниципальных образованиях округа. В плановом периоде предусмотрены средства на строительство, проведение ремонтных работ, в учреждениях культуры и спорта, подготовку проектной документации с целью привлечения средств Федерального бюджета.</a:t>
            </a:r>
            <a:endParaRPr sz="18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962</Words>
  <Application>Microsoft Office PowerPoint</Application>
  <PresentationFormat>Экран 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Montserrat</vt:lpstr>
      <vt:lpstr>Lato</vt:lpstr>
      <vt:lpstr>Focus</vt:lpstr>
      <vt:lpstr>Обзор общих параметров проекта бюджета на 2021 и плановый период 2022 и 2023 годов,  сформированного по отраслям</vt:lpstr>
      <vt:lpstr>Основными ориентирами при формировании проекта бюджета на 2021 год и плановый период 2022-2023 годов являлись:</vt:lpstr>
      <vt:lpstr>Расходы на 2021 год и плановый период 2022 и 2023 годов  (с учетом межбюджетных трансфертов)  оцениваются в размере (млн. рублей):</vt:lpstr>
      <vt:lpstr>Расходы на 2021 год</vt:lpstr>
      <vt:lpstr>Расходы на 2021 год и плановый период 2022 и 2023 годов (с учетом межбюджетных трансфертов)  оцениваются в размере (млн. рублей):</vt:lpstr>
      <vt:lpstr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vt:lpstr>
      <vt:lpstr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vt:lpstr>
      <vt:lpstr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vt:lpstr>
      <vt:lpstr>Объем и структура расходов окружного бюджета на реализацию государственной программы на 2021 год и на плановый период 2022 и 2023 годов сформированы с учетом: </vt:lpstr>
      <vt:lpstr>Продолжается реализация мероприятий (тыс. рублей):</vt:lpstr>
      <vt:lpstr>Развития и поддержки квалифицированных специалистов  в  2021 – 2023 годах</vt:lpstr>
      <vt:lpstr>На 2021 год и плановый период, также предусмотрены средства на предоставление субсидий из федерального бюджета (тыс. рублей):</vt:lpstr>
      <vt:lpstr>Проблема по техническому состоянию и обеспеченности  объектами культуры и спорта (млн. рублей).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общих параметров проекта бюджета на 2021 и плановый период 2022 и 2023 годов,  сформированного по отраслям</dc:title>
  <cp:lastModifiedBy>Закупки</cp:lastModifiedBy>
  <cp:revision>30</cp:revision>
  <dcterms:modified xsi:type="dcterms:W3CDTF">2020-11-16T02:57:17Z</dcterms:modified>
</cp:coreProperties>
</file>